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7" r:id="rId4"/>
    <p:sldId id="267" r:id="rId5"/>
    <p:sldId id="261" r:id="rId6"/>
    <p:sldId id="269" r:id="rId7"/>
    <p:sldId id="266" r:id="rId8"/>
    <p:sldId id="258" r:id="rId9"/>
    <p:sldId id="268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955C8-B588-4629-8CB3-0E2BA2DE819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D6179CB8-7328-48DB-99C5-41F5D536E4AB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C9430096-74AF-4C39-9BE3-C98772CECA60}" type="parTrans" cxnId="{62C21D48-224C-4161-80D9-C4DDF8E122ED}">
      <dgm:prSet/>
      <dgm:spPr/>
      <dgm:t>
        <a:bodyPr/>
        <a:lstStyle/>
        <a:p>
          <a:endParaRPr lang="en-US"/>
        </a:p>
      </dgm:t>
    </dgm:pt>
    <dgm:pt modelId="{94BF3234-2366-45A8-939C-8804EEE5CED7}" type="sibTrans" cxnId="{62C21D48-224C-4161-80D9-C4DDF8E122ED}">
      <dgm:prSet/>
      <dgm:spPr/>
      <dgm:t>
        <a:bodyPr/>
        <a:lstStyle/>
        <a:p>
          <a:endParaRPr lang="en-US"/>
        </a:p>
      </dgm:t>
    </dgm:pt>
    <dgm:pt modelId="{3968AEEA-BEA5-4AA7-AB7C-98EDDB6ED57A}">
      <dgm:prSet/>
      <dgm:spPr/>
      <dgm:t>
        <a:bodyPr/>
        <a:lstStyle/>
        <a:p>
          <a:pPr>
            <a:defRPr cap="all"/>
          </a:pPr>
          <a:r>
            <a:rPr lang="en-US" dirty="0"/>
            <a:t>Our services</a:t>
          </a:r>
        </a:p>
      </dgm:t>
    </dgm:pt>
    <dgm:pt modelId="{BE93F2E1-BAFD-4DF5-809B-C2E50CF15DB0}" type="parTrans" cxnId="{02E31026-B5E0-4EE1-A9FD-228689D6E73B}">
      <dgm:prSet/>
      <dgm:spPr/>
      <dgm:t>
        <a:bodyPr/>
        <a:lstStyle/>
        <a:p>
          <a:endParaRPr lang="en-US"/>
        </a:p>
      </dgm:t>
    </dgm:pt>
    <dgm:pt modelId="{C8EDCC06-9C89-4023-8A9F-BB2A0E06D51B}" type="sibTrans" cxnId="{02E31026-B5E0-4EE1-A9FD-228689D6E73B}">
      <dgm:prSet/>
      <dgm:spPr/>
      <dgm:t>
        <a:bodyPr/>
        <a:lstStyle/>
        <a:p>
          <a:endParaRPr lang="en-US"/>
        </a:p>
      </dgm:t>
    </dgm:pt>
    <dgm:pt modelId="{D8713B3E-D405-47F9-8712-8AE4992B2E11}">
      <dgm:prSet/>
      <dgm:spPr/>
      <dgm:t>
        <a:bodyPr/>
        <a:lstStyle/>
        <a:p>
          <a:pPr>
            <a:defRPr cap="all"/>
          </a:pPr>
          <a:r>
            <a:rPr lang="en-US" dirty="0"/>
            <a:t>24 </a:t>
          </a:r>
          <a:r>
            <a:rPr lang="en-US" dirty="0" err="1"/>
            <a:t>hrs</a:t>
          </a:r>
          <a:r>
            <a:rPr lang="en-US" dirty="0"/>
            <a:t> Availability</a:t>
          </a:r>
        </a:p>
      </dgm:t>
    </dgm:pt>
    <dgm:pt modelId="{05276510-8FAF-4B32-BDE4-806E27039647}" type="parTrans" cxnId="{C9EB970D-A890-4D53-810D-734B809299DB}">
      <dgm:prSet/>
      <dgm:spPr/>
      <dgm:t>
        <a:bodyPr/>
        <a:lstStyle/>
        <a:p>
          <a:endParaRPr lang="en-US"/>
        </a:p>
      </dgm:t>
    </dgm:pt>
    <dgm:pt modelId="{EBD9C4B2-2F2C-40D2-9B0F-44CBEB812DCA}" type="sibTrans" cxnId="{C9EB970D-A890-4D53-810D-734B809299DB}">
      <dgm:prSet/>
      <dgm:spPr/>
      <dgm:t>
        <a:bodyPr/>
        <a:lstStyle/>
        <a:p>
          <a:endParaRPr lang="en-US"/>
        </a:p>
      </dgm:t>
    </dgm:pt>
    <dgm:pt modelId="{68BF4BB7-6C05-42A2-891E-CB16F0153F76}">
      <dgm:prSet/>
      <dgm:spPr/>
      <dgm:t>
        <a:bodyPr/>
        <a:lstStyle/>
        <a:p>
          <a:pPr>
            <a:defRPr cap="all"/>
          </a:pPr>
          <a:r>
            <a:rPr lang="en-US"/>
            <a:t>Commitment to ongoing communication</a:t>
          </a:r>
        </a:p>
      </dgm:t>
    </dgm:pt>
    <dgm:pt modelId="{798303FC-723A-419C-A5B7-DAB8165F8946}" type="parTrans" cxnId="{6EA4039F-E1A2-4034-A3B7-F53E337BD1F4}">
      <dgm:prSet/>
      <dgm:spPr/>
      <dgm:t>
        <a:bodyPr/>
        <a:lstStyle/>
        <a:p>
          <a:endParaRPr lang="en-US"/>
        </a:p>
      </dgm:t>
    </dgm:pt>
    <dgm:pt modelId="{B5E4FABC-A329-49EA-BF57-95673A54C41C}" type="sibTrans" cxnId="{6EA4039F-E1A2-4034-A3B7-F53E337BD1F4}">
      <dgm:prSet/>
      <dgm:spPr/>
      <dgm:t>
        <a:bodyPr/>
        <a:lstStyle/>
        <a:p>
          <a:endParaRPr lang="en-US"/>
        </a:p>
      </dgm:t>
    </dgm:pt>
    <dgm:pt modelId="{42F9C20C-2345-4BDE-9581-E25F209D87A3}">
      <dgm:prSet/>
      <dgm:spPr/>
      <dgm:t>
        <a:bodyPr/>
        <a:lstStyle/>
        <a:p>
          <a:pPr>
            <a:defRPr cap="all"/>
          </a:pPr>
          <a:r>
            <a:rPr lang="en-US"/>
            <a:t>Making partnership easier</a:t>
          </a:r>
        </a:p>
      </dgm:t>
    </dgm:pt>
    <dgm:pt modelId="{29E0EFC2-9C8E-4113-8C6C-37AFAC798D08}" type="parTrans" cxnId="{FCC15FCE-DCE5-449D-B5A0-797A570E0387}">
      <dgm:prSet/>
      <dgm:spPr/>
      <dgm:t>
        <a:bodyPr/>
        <a:lstStyle/>
        <a:p>
          <a:endParaRPr lang="en-US"/>
        </a:p>
      </dgm:t>
    </dgm:pt>
    <dgm:pt modelId="{CF752659-E340-4719-8280-780D8EAE46D9}" type="sibTrans" cxnId="{FCC15FCE-DCE5-449D-B5A0-797A570E0387}">
      <dgm:prSet/>
      <dgm:spPr/>
      <dgm:t>
        <a:bodyPr/>
        <a:lstStyle/>
        <a:p>
          <a:endParaRPr lang="en-US"/>
        </a:p>
      </dgm:t>
    </dgm:pt>
    <dgm:pt modelId="{A3072214-4173-4F70-8D78-0EF52F940263}" type="pres">
      <dgm:prSet presAssocID="{EA5955C8-B588-4629-8CB3-0E2BA2DE8194}" presName="root" presStyleCnt="0">
        <dgm:presLayoutVars>
          <dgm:dir/>
          <dgm:resizeHandles val="exact"/>
        </dgm:presLayoutVars>
      </dgm:prSet>
      <dgm:spPr/>
    </dgm:pt>
    <dgm:pt modelId="{3EE6BB07-2CD0-4C88-8944-DA5059D4446A}" type="pres">
      <dgm:prSet presAssocID="{D6179CB8-7328-48DB-99C5-41F5D536E4AB}" presName="compNode" presStyleCnt="0"/>
      <dgm:spPr/>
    </dgm:pt>
    <dgm:pt modelId="{4E6766E3-C9A5-47D2-BCAE-4A131F335DA7}" type="pres">
      <dgm:prSet presAssocID="{D6179CB8-7328-48DB-99C5-41F5D536E4AB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3B3CA94-4106-4BDA-A5A0-87FE5C46C1B5}" type="pres">
      <dgm:prSet presAssocID="{D6179CB8-7328-48DB-99C5-41F5D536E4A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D1157A38-E289-4530-9BB9-192AB8CF0DE5}" type="pres">
      <dgm:prSet presAssocID="{D6179CB8-7328-48DB-99C5-41F5D536E4AB}" presName="spaceRect" presStyleCnt="0"/>
      <dgm:spPr/>
    </dgm:pt>
    <dgm:pt modelId="{1F2FC50A-3A7C-43F0-99FE-EE100A0933BA}" type="pres">
      <dgm:prSet presAssocID="{D6179CB8-7328-48DB-99C5-41F5D536E4AB}" presName="textRect" presStyleLbl="revTx" presStyleIdx="0" presStyleCnt="5">
        <dgm:presLayoutVars>
          <dgm:chMax val="1"/>
          <dgm:chPref val="1"/>
        </dgm:presLayoutVars>
      </dgm:prSet>
      <dgm:spPr/>
    </dgm:pt>
    <dgm:pt modelId="{E796074C-8DE0-4E0C-B33E-076CCA159CE2}" type="pres">
      <dgm:prSet presAssocID="{94BF3234-2366-45A8-939C-8804EEE5CED7}" presName="sibTrans" presStyleCnt="0"/>
      <dgm:spPr/>
    </dgm:pt>
    <dgm:pt modelId="{BB68CA39-4F96-4264-A336-298BE5066E5D}" type="pres">
      <dgm:prSet presAssocID="{3968AEEA-BEA5-4AA7-AB7C-98EDDB6ED57A}" presName="compNode" presStyleCnt="0"/>
      <dgm:spPr/>
    </dgm:pt>
    <dgm:pt modelId="{B340885F-0444-4F59-A20A-FD8D7F607355}" type="pres">
      <dgm:prSet presAssocID="{3968AEEA-BEA5-4AA7-AB7C-98EDDB6ED57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063DA8C-C5BD-427F-9BB5-FE8DB0256C58}" type="pres">
      <dgm:prSet presAssocID="{3968AEEA-BEA5-4AA7-AB7C-98EDDB6ED57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 First Aid"/>
        </a:ext>
      </dgm:extLst>
    </dgm:pt>
    <dgm:pt modelId="{65F09119-FC93-4882-A0F9-544D0D30F73B}" type="pres">
      <dgm:prSet presAssocID="{3968AEEA-BEA5-4AA7-AB7C-98EDDB6ED57A}" presName="spaceRect" presStyleCnt="0"/>
      <dgm:spPr/>
    </dgm:pt>
    <dgm:pt modelId="{5C198B93-18CD-413B-B2BE-232F9A9DE5DF}" type="pres">
      <dgm:prSet presAssocID="{3968AEEA-BEA5-4AA7-AB7C-98EDDB6ED57A}" presName="textRect" presStyleLbl="revTx" presStyleIdx="1" presStyleCnt="5">
        <dgm:presLayoutVars>
          <dgm:chMax val="1"/>
          <dgm:chPref val="1"/>
        </dgm:presLayoutVars>
      </dgm:prSet>
      <dgm:spPr/>
    </dgm:pt>
    <dgm:pt modelId="{F6C56A03-694A-48F6-B8C8-47E3258C1A70}" type="pres">
      <dgm:prSet presAssocID="{C8EDCC06-9C89-4023-8A9F-BB2A0E06D51B}" presName="sibTrans" presStyleCnt="0"/>
      <dgm:spPr/>
    </dgm:pt>
    <dgm:pt modelId="{E615BEC0-CAE2-4F32-A77E-A9E8623CA9EB}" type="pres">
      <dgm:prSet presAssocID="{D8713B3E-D405-47F9-8712-8AE4992B2E11}" presName="compNode" presStyleCnt="0"/>
      <dgm:spPr/>
    </dgm:pt>
    <dgm:pt modelId="{23CA6FFE-F6EA-41F1-8E4F-946FFD4DB8F1}" type="pres">
      <dgm:prSet presAssocID="{D8713B3E-D405-47F9-8712-8AE4992B2E1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665C599-E3C4-4CBC-9D22-29FEE73D3A53}" type="pres">
      <dgm:prSet presAssocID="{D8713B3E-D405-47F9-8712-8AE4992B2E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vings"/>
        </a:ext>
      </dgm:extLst>
    </dgm:pt>
    <dgm:pt modelId="{6CBBE689-670C-4C5A-93D8-F81471BBD091}" type="pres">
      <dgm:prSet presAssocID="{D8713B3E-D405-47F9-8712-8AE4992B2E11}" presName="spaceRect" presStyleCnt="0"/>
      <dgm:spPr/>
    </dgm:pt>
    <dgm:pt modelId="{71E3C7AF-A1B5-4382-A9C5-059866C0D5ED}" type="pres">
      <dgm:prSet presAssocID="{D8713B3E-D405-47F9-8712-8AE4992B2E11}" presName="textRect" presStyleLbl="revTx" presStyleIdx="2" presStyleCnt="5">
        <dgm:presLayoutVars>
          <dgm:chMax val="1"/>
          <dgm:chPref val="1"/>
        </dgm:presLayoutVars>
      </dgm:prSet>
      <dgm:spPr/>
    </dgm:pt>
    <dgm:pt modelId="{C60E0ED5-44E2-462E-A8A8-FF91A9535CBA}" type="pres">
      <dgm:prSet presAssocID="{EBD9C4B2-2F2C-40D2-9B0F-44CBEB812DCA}" presName="sibTrans" presStyleCnt="0"/>
      <dgm:spPr/>
    </dgm:pt>
    <dgm:pt modelId="{6226F2D4-173E-4AC8-B0DA-7AAC4E298CA6}" type="pres">
      <dgm:prSet presAssocID="{68BF4BB7-6C05-42A2-891E-CB16F0153F76}" presName="compNode" presStyleCnt="0"/>
      <dgm:spPr/>
    </dgm:pt>
    <dgm:pt modelId="{CAD6646E-4A10-4D0A-8118-2C0D4C727DA8}" type="pres">
      <dgm:prSet presAssocID="{68BF4BB7-6C05-42A2-891E-CB16F0153F76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3EC534D-E459-464B-ABD4-D7510BD64B5F}" type="pres">
      <dgm:prSet presAssocID="{68BF4BB7-6C05-42A2-891E-CB16F0153F7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621555C3-5A95-4141-A9E9-29E5C8497C13}" type="pres">
      <dgm:prSet presAssocID="{68BF4BB7-6C05-42A2-891E-CB16F0153F76}" presName="spaceRect" presStyleCnt="0"/>
      <dgm:spPr/>
    </dgm:pt>
    <dgm:pt modelId="{2A6F5259-446A-40B4-AC2B-B09D6C3C504A}" type="pres">
      <dgm:prSet presAssocID="{68BF4BB7-6C05-42A2-891E-CB16F0153F76}" presName="textRect" presStyleLbl="revTx" presStyleIdx="3" presStyleCnt="5">
        <dgm:presLayoutVars>
          <dgm:chMax val="1"/>
          <dgm:chPref val="1"/>
        </dgm:presLayoutVars>
      </dgm:prSet>
      <dgm:spPr/>
    </dgm:pt>
    <dgm:pt modelId="{82249AA8-AE0E-4501-9CC9-90656B67F6E1}" type="pres">
      <dgm:prSet presAssocID="{B5E4FABC-A329-49EA-BF57-95673A54C41C}" presName="sibTrans" presStyleCnt="0"/>
      <dgm:spPr/>
    </dgm:pt>
    <dgm:pt modelId="{477119A6-67A7-43DD-8DE1-8240A77417AC}" type="pres">
      <dgm:prSet presAssocID="{42F9C20C-2345-4BDE-9581-E25F209D87A3}" presName="compNode" presStyleCnt="0"/>
      <dgm:spPr/>
    </dgm:pt>
    <dgm:pt modelId="{76C4C8F3-9683-4272-808C-6A0AA049AAC0}" type="pres">
      <dgm:prSet presAssocID="{42F9C20C-2345-4BDE-9581-E25F209D87A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0B3A5B2-E416-40FC-84CC-3FB8E1DC8A5F}" type="pres">
      <dgm:prSet presAssocID="{42F9C20C-2345-4BDE-9581-E25F209D87A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ationship"/>
        </a:ext>
      </dgm:extLst>
    </dgm:pt>
    <dgm:pt modelId="{00DDB292-9D63-4C0E-92AD-3B80E356B078}" type="pres">
      <dgm:prSet presAssocID="{42F9C20C-2345-4BDE-9581-E25F209D87A3}" presName="spaceRect" presStyleCnt="0"/>
      <dgm:spPr/>
    </dgm:pt>
    <dgm:pt modelId="{1BF8079B-CD15-4C3B-9020-5C131840643D}" type="pres">
      <dgm:prSet presAssocID="{42F9C20C-2345-4BDE-9581-E25F209D87A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62CC009-3E5D-42CD-A83A-AE74FC407ED5}" type="presOf" srcId="{3968AEEA-BEA5-4AA7-AB7C-98EDDB6ED57A}" destId="{5C198B93-18CD-413B-B2BE-232F9A9DE5DF}" srcOrd="0" destOrd="0" presId="urn:microsoft.com/office/officeart/2018/5/layout/IconLeafLabelList"/>
    <dgm:cxn modelId="{C9EB970D-A890-4D53-810D-734B809299DB}" srcId="{EA5955C8-B588-4629-8CB3-0E2BA2DE8194}" destId="{D8713B3E-D405-47F9-8712-8AE4992B2E11}" srcOrd="2" destOrd="0" parTransId="{05276510-8FAF-4B32-BDE4-806E27039647}" sibTransId="{EBD9C4B2-2F2C-40D2-9B0F-44CBEB812DCA}"/>
    <dgm:cxn modelId="{EBDF3D10-E9A7-48CC-827C-2723F5782586}" type="presOf" srcId="{D8713B3E-D405-47F9-8712-8AE4992B2E11}" destId="{71E3C7AF-A1B5-4382-A9C5-059866C0D5ED}" srcOrd="0" destOrd="0" presId="urn:microsoft.com/office/officeart/2018/5/layout/IconLeafLabelList"/>
    <dgm:cxn modelId="{02E31026-B5E0-4EE1-A9FD-228689D6E73B}" srcId="{EA5955C8-B588-4629-8CB3-0E2BA2DE8194}" destId="{3968AEEA-BEA5-4AA7-AB7C-98EDDB6ED57A}" srcOrd="1" destOrd="0" parTransId="{BE93F2E1-BAFD-4DF5-809B-C2E50CF15DB0}" sibTransId="{C8EDCC06-9C89-4023-8A9F-BB2A0E06D51B}"/>
    <dgm:cxn modelId="{514EBE28-24B0-490E-8750-EEF66619A0CE}" type="presOf" srcId="{EA5955C8-B588-4629-8CB3-0E2BA2DE8194}" destId="{A3072214-4173-4F70-8D78-0EF52F940263}" srcOrd="0" destOrd="0" presId="urn:microsoft.com/office/officeart/2018/5/layout/IconLeafLabelList"/>
    <dgm:cxn modelId="{62C21D48-224C-4161-80D9-C4DDF8E122ED}" srcId="{EA5955C8-B588-4629-8CB3-0E2BA2DE8194}" destId="{D6179CB8-7328-48DB-99C5-41F5D536E4AB}" srcOrd="0" destOrd="0" parTransId="{C9430096-74AF-4C39-9BE3-C98772CECA60}" sibTransId="{94BF3234-2366-45A8-939C-8804EEE5CED7}"/>
    <dgm:cxn modelId="{6EA4039F-E1A2-4034-A3B7-F53E337BD1F4}" srcId="{EA5955C8-B588-4629-8CB3-0E2BA2DE8194}" destId="{68BF4BB7-6C05-42A2-891E-CB16F0153F76}" srcOrd="3" destOrd="0" parTransId="{798303FC-723A-419C-A5B7-DAB8165F8946}" sibTransId="{B5E4FABC-A329-49EA-BF57-95673A54C41C}"/>
    <dgm:cxn modelId="{FF3D589F-24AA-4091-85CB-174D0756A3D1}" type="presOf" srcId="{D6179CB8-7328-48DB-99C5-41F5D536E4AB}" destId="{1F2FC50A-3A7C-43F0-99FE-EE100A0933BA}" srcOrd="0" destOrd="0" presId="urn:microsoft.com/office/officeart/2018/5/layout/IconLeafLabelList"/>
    <dgm:cxn modelId="{FCC15FCE-DCE5-449D-B5A0-797A570E0387}" srcId="{EA5955C8-B588-4629-8CB3-0E2BA2DE8194}" destId="{42F9C20C-2345-4BDE-9581-E25F209D87A3}" srcOrd="4" destOrd="0" parTransId="{29E0EFC2-9C8E-4113-8C6C-37AFAC798D08}" sibTransId="{CF752659-E340-4719-8280-780D8EAE46D9}"/>
    <dgm:cxn modelId="{C85072CE-CB41-475A-9DD4-41ECF2B24D2F}" type="presOf" srcId="{42F9C20C-2345-4BDE-9581-E25F209D87A3}" destId="{1BF8079B-CD15-4C3B-9020-5C131840643D}" srcOrd="0" destOrd="0" presId="urn:microsoft.com/office/officeart/2018/5/layout/IconLeafLabelList"/>
    <dgm:cxn modelId="{D72D04EB-DA4C-4FA1-B22C-93F6AB68785B}" type="presOf" srcId="{68BF4BB7-6C05-42A2-891E-CB16F0153F76}" destId="{2A6F5259-446A-40B4-AC2B-B09D6C3C504A}" srcOrd="0" destOrd="0" presId="urn:microsoft.com/office/officeart/2018/5/layout/IconLeafLabelList"/>
    <dgm:cxn modelId="{48E62F7E-A19A-4357-B8B9-6E720D55F4FF}" type="presParOf" srcId="{A3072214-4173-4F70-8D78-0EF52F940263}" destId="{3EE6BB07-2CD0-4C88-8944-DA5059D4446A}" srcOrd="0" destOrd="0" presId="urn:microsoft.com/office/officeart/2018/5/layout/IconLeafLabelList"/>
    <dgm:cxn modelId="{3B510590-852E-4AE2-859E-E0D2810E37EB}" type="presParOf" srcId="{3EE6BB07-2CD0-4C88-8944-DA5059D4446A}" destId="{4E6766E3-C9A5-47D2-BCAE-4A131F335DA7}" srcOrd="0" destOrd="0" presId="urn:microsoft.com/office/officeart/2018/5/layout/IconLeafLabelList"/>
    <dgm:cxn modelId="{3D210B52-22FD-4F3C-A50C-0F30B42B9345}" type="presParOf" srcId="{3EE6BB07-2CD0-4C88-8944-DA5059D4446A}" destId="{93B3CA94-4106-4BDA-A5A0-87FE5C46C1B5}" srcOrd="1" destOrd="0" presId="urn:microsoft.com/office/officeart/2018/5/layout/IconLeafLabelList"/>
    <dgm:cxn modelId="{31C74B2F-55D1-478D-AE4C-61A02DCB3077}" type="presParOf" srcId="{3EE6BB07-2CD0-4C88-8944-DA5059D4446A}" destId="{D1157A38-E289-4530-9BB9-192AB8CF0DE5}" srcOrd="2" destOrd="0" presId="urn:microsoft.com/office/officeart/2018/5/layout/IconLeafLabelList"/>
    <dgm:cxn modelId="{D3A3957F-1345-4155-922F-AD0273AD0165}" type="presParOf" srcId="{3EE6BB07-2CD0-4C88-8944-DA5059D4446A}" destId="{1F2FC50A-3A7C-43F0-99FE-EE100A0933BA}" srcOrd="3" destOrd="0" presId="urn:microsoft.com/office/officeart/2018/5/layout/IconLeafLabelList"/>
    <dgm:cxn modelId="{5A11B020-31F2-4BB3-B489-1E3D11637D6A}" type="presParOf" srcId="{A3072214-4173-4F70-8D78-0EF52F940263}" destId="{E796074C-8DE0-4E0C-B33E-076CCA159CE2}" srcOrd="1" destOrd="0" presId="urn:microsoft.com/office/officeart/2018/5/layout/IconLeafLabelList"/>
    <dgm:cxn modelId="{5718C53B-87D1-46B6-B9BA-178C7AACA4B9}" type="presParOf" srcId="{A3072214-4173-4F70-8D78-0EF52F940263}" destId="{BB68CA39-4F96-4264-A336-298BE5066E5D}" srcOrd="2" destOrd="0" presId="urn:microsoft.com/office/officeart/2018/5/layout/IconLeafLabelList"/>
    <dgm:cxn modelId="{D23A061F-BBAD-4CE7-89BD-2B28AB5D0980}" type="presParOf" srcId="{BB68CA39-4F96-4264-A336-298BE5066E5D}" destId="{B340885F-0444-4F59-A20A-FD8D7F607355}" srcOrd="0" destOrd="0" presId="urn:microsoft.com/office/officeart/2018/5/layout/IconLeafLabelList"/>
    <dgm:cxn modelId="{CBA961EC-5B39-4843-BBF5-F4087B9F83B1}" type="presParOf" srcId="{BB68CA39-4F96-4264-A336-298BE5066E5D}" destId="{C063DA8C-C5BD-427F-9BB5-FE8DB0256C58}" srcOrd="1" destOrd="0" presId="urn:microsoft.com/office/officeart/2018/5/layout/IconLeafLabelList"/>
    <dgm:cxn modelId="{98819AF5-A3B1-4D53-84FD-B05B385F9089}" type="presParOf" srcId="{BB68CA39-4F96-4264-A336-298BE5066E5D}" destId="{65F09119-FC93-4882-A0F9-544D0D30F73B}" srcOrd="2" destOrd="0" presId="urn:microsoft.com/office/officeart/2018/5/layout/IconLeafLabelList"/>
    <dgm:cxn modelId="{A1FB68D2-C972-4C61-B37E-678A1237342F}" type="presParOf" srcId="{BB68CA39-4F96-4264-A336-298BE5066E5D}" destId="{5C198B93-18CD-413B-B2BE-232F9A9DE5DF}" srcOrd="3" destOrd="0" presId="urn:microsoft.com/office/officeart/2018/5/layout/IconLeafLabelList"/>
    <dgm:cxn modelId="{E24BF131-7BBC-490E-9730-7484F5CAE441}" type="presParOf" srcId="{A3072214-4173-4F70-8D78-0EF52F940263}" destId="{F6C56A03-694A-48F6-B8C8-47E3258C1A70}" srcOrd="3" destOrd="0" presId="urn:microsoft.com/office/officeart/2018/5/layout/IconLeafLabelList"/>
    <dgm:cxn modelId="{8E4898F5-EF60-425E-A853-D8083EEAFEF0}" type="presParOf" srcId="{A3072214-4173-4F70-8D78-0EF52F940263}" destId="{E615BEC0-CAE2-4F32-A77E-A9E8623CA9EB}" srcOrd="4" destOrd="0" presId="urn:microsoft.com/office/officeart/2018/5/layout/IconLeafLabelList"/>
    <dgm:cxn modelId="{6C71BEDA-A2DE-451F-88F3-02FA2018B87A}" type="presParOf" srcId="{E615BEC0-CAE2-4F32-A77E-A9E8623CA9EB}" destId="{23CA6FFE-F6EA-41F1-8E4F-946FFD4DB8F1}" srcOrd="0" destOrd="0" presId="urn:microsoft.com/office/officeart/2018/5/layout/IconLeafLabelList"/>
    <dgm:cxn modelId="{053E4BDB-480A-40DF-908D-7912DB10E3EB}" type="presParOf" srcId="{E615BEC0-CAE2-4F32-A77E-A9E8623CA9EB}" destId="{B665C599-E3C4-4CBC-9D22-29FEE73D3A53}" srcOrd="1" destOrd="0" presId="urn:microsoft.com/office/officeart/2018/5/layout/IconLeafLabelList"/>
    <dgm:cxn modelId="{270E4C8B-A06B-4278-A3CA-90738ECBD92B}" type="presParOf" srcId="{E615BEC0-CAE2-4F32-A77E-A9E8623CA9EB}" destId="{6CBBE689-670C-4C5A-93D8-F81471BBD091}" srcOrd="2" destOrd="0" presId="urn:microsoft.com/office/officeart/2018/5/layout/IconLeafLabelList"/>
    <dgm:cxn modelId="{ACE17D1A-C388-47E3-8F87-A7225E24B175}" type="presParOf" srcId="{E615BEC0-CAE2-4F32-A77E-A9E8623CA9EB}" destId="{71E3C7AF-A1B5-4382-A9C5-059866C0D5ED}" srcOrd="3" destOrd="0" presId="urn:microsoft.com/office/officeart/2018/5/layout/IconLeafLabelList"/>
    <dgm:cxn modelId="{8D7D4D33-5333-4070-AE01-B77B4D9A93B2}" type="presParOf" srcId="{A3072214-4173-4F70-8D78-0EF52F940263}" destId="{C60E0ED5-44E2-462E-A8A8-FF91A9535CBA}" srcOrd="5" destOrd="0" presId="urn:microsoft.com/office/officeart/2018/5/layout/IconLeafLabelList"/>
    <dgm:cxn modelId="{4F0CD0D7-EA0A-453A-A897-C81B9E933088}" type="presParOf" srcId="{A3072214-4173-4F70-8D78-0EF52F940263}" destId="{6226F2D4-173E-4AC8-B0DA-7AAC4E298CA6}" srcOrd="6" destOrd="0" presId="urn:microsoft.com/office/officeart/2018/5/layout/IconLeafLabelList"/>
    <dgm:cxn modelId="{9DF9B744-95FC-4917-86A1-98C9E1BF6DC2}" type="presParOf" srcId="{6226F2D4-173E-4AC8-B0DA-7AAC4E298CA6}" destId="{CAD6646E-4A10-4D0A-8118-2C0D4C727DA8}" srcOrd="0" destOrd="0" presId="urn:microsoft.com/office/officeart/2018/5/layout/IconLeafLabelList"/>
    <dgm:cxn modelId="{BB8B52C7-4A80-4237-9EEE-9C6DEF063E2F}" type="presParOf" srcId="{6226F2D4-173E-4AC8-B0DA-7AAC4E298CA6}" destId="{33EC534D-E459-464B-ABD4-D7510BD64B5F}" srcOrd="1" destOrd="0" presId="urn:microsoft.com/office/officeart/2018/5/layout/IconLeafLabelList"/>
    <dgm:cxn modelId="{78A250EF-5106-49FB-BA70-9D692F613590}" type="presParOf" srcId="{6226F2D4-173E-4AC8-B0DA-7AAC4E298CA6}" destId="{621555C3-5A95-4141-A9E9-29E5C8497C13}" srcOrd="2" destOrd="0" presId="urn:microsoft.com/office/officeart/2018/5/layout/IconLeafLabelList"/>
    <dgm:cxn modelId="{F995F502-1EBE-4132-A25E-21779430DF77}" type="presParOf" srcId="{6226F2D4-173E-4AC8-B0DA-7AAC4E298CA6}" destId="{2A6F5259-446A-40B4-AC2B-B09D6C3C504A}" srcOrd="3" destOrd="0" presId="urn:microsoft.com/office/officeart/2018/5/layout/IconLeafLabelList"/>
    <dgm:cxn modelId="{E7B95FEA-07C5-432D-B663-303A3B43A855}" type="presParOf" srcId="{A3072214-4173-4F70-8D78-0EF52F940263}" destId="{82249AA8-AE0E-4501-9CC9-90656B67F6E1}" srcOrd="7" destOrd="0" presId="urn:microsoft.com/office/officeart/2018/5/layout/IconLeafLabelList"/>
    <dgm:cxn modelId="{C6E66C99-F41B-488C-A4D6-F41A84DFD04F}" type="presParOf" srcId="{A3072214-4173-4F70-8D78-0EF52F940263}" destId="{477119A6-67A7-43DD-8DE1-8240A77417AC}" srcOrd="8" destOrd="0" presId="urn:microsoft.com/office/officeart/2018/5/layout/IconLeafLabelList"/>
    <dgm:cxn modelId="{D3D6AD64-BC23-45C7-947D-BE2C7349F72B}" type="presParOf" srcId="{477119A6-67A7-43DD-8DE1-8240A77417AC}" destId="{76C4C8F3-9683-4272-808C-6A0AA049AAC0}" srcOrd="0" destOrd="0" presId="urn:microsoft.com/office/officeart/2018/5/layout/IconLeafLabelList"/>
    <dgm:cxn modelId="{4EFB3EF9-BE6A-4F97-A4B9-9F42EEC3613A}" type="presParOf" srcId="{477119A6-67A7-43DD-8DE1-8240A77417AC}" destId="{70B3A5B2-E416-40FC-84CC-3FB8E1DC8A5F}" srcOrd="1" destOrd="0" presId="urn:microsoft.com/office/officeart/2018/5/layout/IconLeafLabelList"/>
    <dgm:cxn modelId="{E1A9C42F-CC49-4A3B-ACDE-D7CB68DAC61D}" type="presParOf" srcId="{477119A6-67A7-43DD-8DE1-8240A77417AC}" destId="{00DDB292-9D63-4C0E-92AD-3B80E356B078}" srcOrd="2" destOrd="0" presId="urn:microsoft.com/office/officeart/2018/5/layout/IconLeafLabelList"/>
    <dgm:cxn modelId="{516C9753-680E-415E-8B28-E309E6BE8195}" type="presParOf" srcId="{477119A6-67A7-43DD-8DE1-8240A77417AC}" destId="{1BF8079B-CD15-4C3B-9020-5C131840643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766E3-C9A5-47D2-BCAE-4A131F335DA7}">
      <dsp:nvSpPr>
        <dsp:cNvPr id="0" name=""/>
        <dsp:cNvSpPr/>
      </dsp:nvSpPr>
      <dsp:spPr>
        <a:xfrm>
          <a:off x="551573" y="1497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3CA94-4106-4BDA-A5A0-87FE5C46C1B5}">
      <dsp:nvSpPr>
        <dsp:cNvPr id="0" name=""/>
        <dsp:cNvSpPr/>
      </dsp:nvSpPr>
      <dsp:spPr>
        <a:xfrm>
          <a:off x="735528" y="185452"/>
          <a:ext cx="495263" cy="495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C50A-3A7C-43F0-99FE-EE100A0933BA}">
      <dsp:nvSpPr>
        <dsp:cNvPr id="0" name=""/>
        <dsp:cNvSpPr/>
      </dsp:nvSpPr>
      <dsp:spPr>
        <a:xfrm>
          <a:off x="275641" y="1133528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Introduction</a:t>
          </a:r>
        </a:p>
      </dsp:txBody>
      <dsp:txXfrm>
        <a:off x="275641" y="1133528"/>
        <a:ext cx="1415039" cy="566015"/>
      </dsp:txXfrm>
    </dsp:sp>
    <dsp:sp modelId="{B340885F-0444-4F59-A20A-FD8D7F607355}">
      <dsp:nvSpPr>
        <dsp:cNvPr id="0" name=""/>
        <dsp:cNvSpPr/>
      </dsp:nvSpPr>
      <dsp:spPr>
        <a:xfrm>
          <a:off x="2214244" y="1497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3DA8C-C5BD-427F-9BB5-FE8DB0256C58}">
      <dsp:nvSpPr>
        <dsp:cNvPr id="0" name=""/>
        <dsp:cNvSpPr/>
      </dsp:nvSpPr>
      <dsp:spPr>
        <a:xfrm>
          <a:off x="2398199" y="185452"/>
          <a:ext cx="495263" cy="495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98B93-18CD-413B-B2BE-232F9A9DE5DF}">
      <dsp:nvSpPr>
        <dsp:cNvPr id="0" name=""/>
        <dsp:cNvSpPr/>
      </dsp:nvSpPr>
      <dsp:spPr>
        <a:xfrm>
          <a:off x="1938311" y="1133528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Our services</a:t>
          </a:r>
        </a:p>
      </dsp:txBody>
      <dsp:txXfrm>
        <a:off x="1938311" y="1133528"/>
        <a:ext cx="1415039" cy="566015"/>
      </dsp:txXfrm>
    </dsp:sp>
    <dsp:sp modelId="{23CA6FFE-F6EA-41F1-8E4F-946FFD4DB8F1}">
      <dsp:nvSpPr>
        <dsp:cNvPr id="0" name=""/>
        <dsp:cNvSpPr/>
      </dsp:nvSpPr>
      <dsp:spPr>
        <a:xfrm>
          <a:off x="3876915" y="1497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5C599-E3C4-4CBC-9D22-29FEE73D3A53}">
      <dsp:nvSpPr>
        <dsp:cNvPr id="0" name=""/>
        <dsp:cNvSpPr/>
      </dsp:nvSpPr>
      <dsp:spPr>
        <a:xfrm>
          <a:off x="4060870" y="185452"/>
          <a:ext cx="495263" cy="4952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C7AF-A1B5-4382-A9C5-059866C0D5ED}">
      <dsp:nvSpPr>
        <dsp:cNvPr id="0" name=""/>
        <dsp:cNvSpPr/>
      </dsp:nvSpPr>
      <dsp:spPr>
        <a:xfrm>
          <a:off x="3600982" y="1133528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24 </a:t>
          </a:r>
          <a:r>
            <a:rPr lang="en-US" sz="1300" kern="1200" dirty="0" err="1"/>
            <a:t>hrs</a:t>
          </a:r>
          <a:r>
            <a:rPr lang="en-US" sz="1300" kern="1200" dirty="0"/>
            <a:t> Availability</a:t>
          </a:r>
        </a:p>
      </dsp:txBody>
      <dsp:txXfrm>
        <a:off x="3600982" y="1133528"/>
        <a:ext cx="1415039" cy="566015"/>
      </dsp:txXfrm>
    </dsp:sp>
    <dsp:sp modelId="{CAD6646E-4A10-4D0A-8118-2C0D4C727DA8}">
      <dsp:nvSpPr>
        <dsp:cNvPr id="0" name=""/>
        <dsp:cNvSpPr/>
      </dsp:nvSpPr>
      <dsp:spPr>
        <a:xfrm>
          <a:off x="1382909" y="2053304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C534D-E459-464B-ABD4-D7510BD64B5F}">
      <dsp:nvSpPr>
        <dsp:cNvPr id="0" name=""/>
        <dsp:cNvSpPr/>
      </dsp:nvSpPr>
      <dsp:spPr>
        <a:xfrm>
          <a:off x="1566864" y="2237259"/>
          <a:ext cx="495263" cy="4952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F5259-446A-40B4-AC2B-B09D6C3C504A}">
      <dsp:nvSpPr>
        <dsp:cNvPr id="0" name=""/>
        <dsp:cNvSpPr/>
      </dsp:nvSpPr>
      <dsp:spPr>
        <a:xfrm>
          <a:off x="1106976" y="3185335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Commitment to ongoing communication</a:t>
          </a:r>
        </a:p>
      </dsp:txBody>
      <dsp:txXfrm>
        <a:off x="1106976" y="3185335"/>
        <a:ext cx="1415039" cy="566015"/>
      </dsp:txXfrm>
    </dsp:sp>
    <dsp:sp modelId="{76C4C8F3-9683-4272-808C-6A0AA049AAC0}">
      <dsp:nvSpPr>
        <dsp:cNvPr id="0" name=""/>
        <dsp:cNvSpPr/>
      </dsp:nvSpPr>
      <dsp:spPr>
        <a:xfrm>
          <a:off x="3045580" y="2053304"/>
          <a:ext cx="863173" cy="863173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3A5B2-E416-40FC-84CC-3FB8E1DC8A5F}">
      <dsp:nvSpPr>
        <dsp:cNvPr id="0" name=""/>
        <dsp:cNvSpPr/>
      </dsp:nvSpPr>
      <dsp:spPr>
        <a:xfrm>
          <a:off x="3229535" y="2237259"/>
          <a:ext cx="495263" cy="4952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8079B-CD15-4C3B-9020-5C131840643D}">
      <dsp:nvSpPr>
        <dsp:cNvPr id="0" name=""/>
        <dsp:cNvSpPr/>
      </dsp:nvSpPr>
      <dsp:spPr>
        <a:xfrm>
          <a:off x="2769647" y="3185335"/>
          <a:ext cx="1415039" cy="56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Making partnership easier</a:t>
          </a:r>
        </a:p>
      </dsp:txBody>
      <dsp:txXfrm>
        <a:off x="2769647" y="3185335"/>
        <a:ext cx="1415039" cy="566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BE9C-879E-4C5F-9291-205C9AB4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844B7-73FD-DD29-F937-775D3404E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61A02-1627-6117-124F-329A7779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CCC8B-693C-B4FC-B02C-65E40D8A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4C4C-E067-560F-AD19-F8DCF68F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0392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2B77-EC47-7370-BF4B-289D56E6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72915-D96E-E41D-BB43-07D4244E1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0426-6101-AC87-10B4-90A4820D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8587-701D-4BCE-6E1B-E604D946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19859-7DD2-2D64-FC80-4F8AC98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8478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5DC0C-14D2-DF04-4F90-38D9AC6C0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33DCE-0D0A-059F-2061-3FFFE60C1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E2128-F436-B328-6838-F038113A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E1D3-66AA-E4EC-1B0B-A3FF47E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50DA-A30B-CE8A-C1B1-C5145562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7863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A092-4F97-BC6F-D951-00E77C35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CF08-70DB-2691-4983-90D89E75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402E-DA68-F792-27B3-BD94A966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9C36-D023-9993-CFF2-DD41B94C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B2DCE-E3FF-4A35-F5F9-FFD874E4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7345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7A66-4AFE-2496-9437-9D9E800E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C915B-52FA-E894-9E21-4751E7989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1020A-A193-7C32-B35E-1D78C4558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D182C-851D-A69C-7126-F1CD1F87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65312-1820-5A94-4134-4691F08B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6624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4E19-7FEA-0C54-29B9-DFD1CBFA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F2C0-762C-AF54-5B67-3D398010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901D8-A0C7-B7D6-D738-F4FCA9469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6EF62-EE74-711B-0891-1D304B08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4BF76-8C1A-E80B-3B26-DF7A63C8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6C4E2-CF2B-F686-CCED-91B059F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6233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53A3-504F-1DA4-4B36-A820A636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5E564-547A-CA94-F1F8-7C7E0A66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28C6D-6655-B9B1-29F6-0654D6B3E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0775E-B1C9-C8A8-0647-9AACA5873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6F54A-59F5-3FB4-9759-16A31C5F6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726C3-215D-D577-4C2A-2F3FB60B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AD20C-F402-5C08-0043-C560FEF9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1C4C5-4074-0090-FC67-E03765C4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0873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DDAF-3767-95D1-54AA-3033EBE5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1E0C6-ACF4-0312-4C97-DA0A59D6A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9C0C9-44F7-C325-7D72-57F6C84C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1C161-6469-9A21-C535-23B7EA7F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3121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5BAA-37D2-DEA9-FA01-6978F5AF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8C3E4-8978-2A96-36E0-44CD719C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E1C19-2F58-9590-A5AD-7DEABE41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9755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4DFD-D6D8-9B65-F391-2AE4BC59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8A259-A59F-8518-E70E-86A691CA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61AAD-2749-E72B-0588-5D55D1D14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E963D-4C77-CCDD-5366-17FD0B6B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8FF60-0A7C-168B-9B33-92D19A22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705CE-4370-AA12-8BE0-8305373D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2960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5371-437A-8129-49FA-7514CA29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34CE4-88FF-8675-60C1-B14F846DB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9CE9B-185A-7585-4C74-9DE76A71C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D901A-C60B-E360-9006-86ABC7B2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33AE1-3D6C-0E26-5EC5-24F84655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B8B0-949E-D29D-3347-D6840C9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5858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C4A0C-02C5-7522-1AE9-CBE842AE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25647-5AA8-13A5-894E-6DF8343F9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DE312-99FB-CC73-D1F1-429C3D49B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85FA97-40A1-4F95-9172-B4C5826F239A}" type="datetimeFigureOut">
              <a:rPr lang="en-NG" smtClean="0"/>
              <a:t>16/09/2024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0E01-A6F4-0490-60F1-B721619B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3AF6E-FB0F-A83A-4B71-6060D7B43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DDF388-C097-407E-B762-73CE7D2627C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329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1FC89BB-8FE6-7AA7-6C60-9E5C4C3C1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2" y="1499549"/>
            <a:ext cx="10631938" cy="2897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9573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BE60-75AB-5C36-B7EF-D029D659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300" b="0" i="0" u="none" strike="noStrike">
                <a:effectLst/>
                <a:latin typeface="Arial" panose="020B0604020202020204" pitchFamily="34" charset="0"/>
              </a:rPr>
              <a:t>Availability of 24-Hour Support and Physician Collaboration </a:t>
            </a:r>
            <a:endParaRPr lang="en-NG" sz="3300"/>
          </a:p>
        </p:txBody>
      </p:sp>
      <p:pic>
        <p:nvPicPr>
          <p:cNvPr id="7" name="Picture 6" descr="A group of people in blue uniforms&#10;&#10;Description automatically generated">
            <a:extLst>
              <a:ext uri="{FF2B5EF4-FFF2-40B4-BE49-F238E27FC236}">
                <a16:creationId xmlns:a16="http://schemas.microsoft.com/office/drawing/2014/main" id="{576F92A2-F317-AD9D-4E37-A33C8396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0" b="3973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735E-5DC8-3561-357C-2DDA41108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Our 24-hour on-call service means assistance is always available at a moment's notice.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We offer the flexibility for residents to retain their current physicians or to utilize one of our experienced hospice physicians who can work in tandem with the resident's existing healthcare team.</a:t>
            </a:r>
            <a:endParaRPr lang="en-US" sz="1800" b="0">
              <a:effectLst/>
            </a:endParaRPr>
          </a:p>
          <a:p>
            <a:pPr marL="0" indent="0">
              <a:buNone/>
            </a:pPr>
            <a:br>
              <a:rPr lang="en-US" sz="1800"/>
            </a:br>
            <a:endParaRPr lang="en-NG" sz="1800"/>
          </a:p>
        </p:txBody>
      </p:sp>
    </p:spTree>
    <p:extLst>
      <p:ext uri="{BB962C8B-B14F-4D97-AF65-F5344CB8AC3E}">
        <p14:creationId xmlns:p14="http://schemas.microsoft.com/office/powerpoint/2010/main" val="6295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D85F1B-3302-4DB9-81B1-038ADCE4D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2D6AD-5B0F-5FA1-153D-7B82AE70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15" y="3874590"/>
            <a:ext cx="4390586" cy="209464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</a:rPr>
              <a:t>Commitment to Ongoing Communication and Quality Assurance </a:t>
            </a:r>
            <a:endParaRPr lang="en-NG" sz="3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erson sitting on a couch holding hands&#10;&#10;Description automatically generated">
            <a:extLst>
              <a:ext uri="{FF2B5EF4-FFF2-40B4-BE49-F238E27FC236}">
                <a16:creationId xmlns:a16="http://schemas.microsoft.com/office/drawing/2014/main" id="{5FF40EAD-D4F8-8A01-207A-E312802FD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 b="17543"/>
          <a:stretch/>
        </p:blipFill>
        <p:spPr>
          <a:xfrm>
            <a:off x="6095999" y="0"/>
            <a:ext cx="6095980" cy="3175906"/>
          </a:xfrm>
          <a:custGeom>
            <a:avLst/>
            <a:gdLst/>
            <a:ahLst/>
            <a:cxnLst/>
            <a:rect l="l" t="t" r="r" b="b"/>
            <a:pathLst>
              <a:path w="6096000" h="3175916">
                <a:moveTo>
                  <a:pt x="0" y="0"/>
                </a:moveTo>
                <a:lnTo>
                  <a:pt x="6096000" y="0"/>
                </a:lnTo>
                <a:lnTo>
                  <a:pt x="6096000" y="3175916"/>
                </a:lnTo>
                <a:lnTo>
                  <a:pt x="6074953" y="3168556"/>
                </a:lnTo>
                <a:cubicBezTo>
                  <a:pt x="6065180" y="3165138"/>
                  <a:pt x="6054705" y="3162334"/>
                  <a:pt x="6041425" y="3161984"/>
                </a:cubicBezTo>
                <a:lnTo>
                  <a:pt x="5978335" y="3173176"/>
                </a:lnTo>
                <a:cubicBezTo>
                  <a:pt x="5953369" y="3176890"/>
                  <a:pt x="5845857" y="3169112"/>
                  <a:pt x="5827638" y="3169738"/>
                </a:cubicBezTo>
                <a:cubicBezTo>
                  <a:pt x="5821882" y="3178743"/>
                  <a:pt x="5799256" y="3174685"/>
                  <a:pt x="5761310" y="3170760"/>
                </a:cubicBezTo>
                <a:cubicBezTo>
                  <a:pt x="5731057" y="3170684"/>
                  <a:pt x="5713719" y="3171961"/>
                  <a:pt x="5696588" y="3173023"/>
                </a:cubicBezTo>
                <a:lnTo>
                  <a:pt x="5682596" y="3173661"/>
                </a:lnTo>
                <a:lnTo>
                  <a:pt x="5575844" y="3148218"/>
                </a:lnTo>
                <a:cubicBezTo>
                  <a:pt x="5455823" y="3136706"/>
                  <a:pt x="5377668" y="3144388"/>
                  <a:pt x="5287401" y="3135195"/>
                </a:cubicBezTo>
                <a:cubicBezTo>
                  <a:pt x="5197135" y="3126002"/>
                  <a:pt x="5202548" y="3115782"/>
                  <a:pt x="5034243" y="3093057"/>
                </a:cubicBezTo>
                <a:cubicBezTo>
                  <a:pt x="4879585" y="3031690"/>
                  <a:pt x="4724928" y="3048859"/>
                  <a:pt x="4570270" y="3026761"/>
                </a:cubicBezTo>
                <a:cubicBezTo>
                  <a:pt x="4488718" y="3050631"/>
                  <a:pt x="4344263" y="2990436"/>
                  <a:pt x="4232462" y="2981221"/>
                </a:cubicBezTo>
                <a:cubicBezTo>
                  <a:pt x="4120662" y="2972005"/>
                  <a:pt x="3986179" y="2970108"/>
                  <a:pt x="3899469" y="2971466"/>
                </a:cubicBezTo>
                <a:cubicBezTo>
                  <a:pt x="3892272" y="2982518"/>
                  <a:pt x="3768985" y="2995342"/>
                  <a:pt x="3710933" y="2958642"/>
                </a:cubicBezTo>
                <a:cubicBezTo>
                  <a:pt x="3583105" y="2956402"/>
                  <a:pt x="3623640" y="2964712"/>
                  <a:pt x="3495164" y="2941478"/>
                </a:cubicBezTo>
                <a:cubicBezTo>
                  <a:pt x="3419432" y="2942273"/>
                  <a:pt x="3339383" y="2952386"/>
                  <a:pt x="3282944" y="2951628"/>
                </a:cubicBezTo>
                <a:cubicBezTo>
                  <a:pt x="3281769" y="2953455"/>
                  <a:pt x="3129759" y="2929645"/>
                  <a:pt x="3085959" y="2922940"/>
                </a:cubicBezTo>
                <a:cubicBezTo>
                  <a:pt x="3042159" y="2916235"/>
                  <a:pt x="3054740" y="2920103"/>
                  <a:pt x="3020146" y="2911397"/>
                </a:cubicBezTo>
                <a:cubicBezTo>
                  <a:pt x="2871334" y="2883584"/>
                  <a:pt x="2762563" y="2883465"/>
                  <a:pt x="2653542" y="2876899"/>
                </a:cubicBezTo>
                <a:cubicBezTo>
                  <a:pt x="2533423" y="2872448"/>
                  <a:pt x="2683271" y="2915174"/>
                  <a:pt x="2510424" y="2888407"/>
                </a:cubicBezTo>
                <a:cubicBezTo>
                  <a:pt x="2506340" y="2898923"/>
                  <a:pt x="2449170" y="2888049"/>
                  <a:pt x="2412523" y="2882673"/>
                </a:cubicBezTo>
                <a:cubicBezTo>
                  <a:pt x="2355021" y="2881306"/>
                  <a:pt x="2382991" y="2891314"/>
                  <a:pt x="2308292" y="2874695"/>
                </a:cubicBezTo>
                <a:lnTo>
                  <a:pt x="2233764" y="2908195"/>
                </a:lnTo>
                <a:cubicBezTo>
                  <a:pt x="2234416" y="2903929"/>
                  <a:pt x="2112578" y="2949704"/>
                  <a:pt x="2089169" y="2948983"/>
                </a:cubicBezTo>
                <a:lnTo>
                  <a:pt x="1901626" y="2945454"/>
                </a:lnTo>
                <a:cubicBezTo>
                  <a:pt x="1851336" y="2959106"/>
                  <a:pt x="1870664" y="2971169"/>
                  <a:pt x="1825089" y="2978820"/>
                </a:cubicBezTo>
                <a:cubicBezTo>
                  <a:pt x="1779514" y="2986471"/>
                  <a:pt x="1746268" y="2976574"/>
                  <a:pt x="1628175" y="2991359"/>
                </a:cubicBezTo>
                <a:cubicBezTo>
                  <a:pt x="1580792" y="3002760"/>
                  <a:pt x="1459893" y="2977867"/>
                  <a:pt x="1367439" y="2991184"/>
                </a:cubicBezTo>
                <a:cubicBezTo>
                  <a:pt x="1369407" y="3003218"/>
                  <a:pt x="1303810" y="3002393"/>
                  <a:pt x="1260431" y="2993313"/>
                </a:cubicBezTo>
                <a:lnTo>
                  <a:pt x="1131986" y="3017812"/>
                </a:lnTo>
                <a:cubicBezTo>
                  <a:pt x="1134074" y="3034431"/>
                  <a:pt x="1115111" y="3023292"/>
                  <a:pt x="1062297" y="3034267"/>
                </a:cubicBezTo>
                <a:cubicBezTo>
                  <a:pt x="1046148" y="3044857"/>
                  <a:pt x="1019464" y="3043729"/>
                  <a:pt x="979009" y="3052795"/>
                </a:cubicBezTo>
                <a:cubicBezTo>
                  <a:pt x="963885" y="3062784"/>
                  <a:pt x="844270" y="3032960"/>
                  <a:pt x="809514" y="3039765"/>
                </a:cubicBezTo>
                <a:cubicBezTo>
                  <a:pt x="773761" y="3042869"/>
                  <a:pt x="775984" y="3025792"/>
                  <a:pt x="686053" y="3027101"/>
                </a:cubicBezTo>
                <a:cubicBezTo>
                  <a:pt x="600190" y="3024844"/>
                  <a:pt x="595882" y="3019147"/>
                  <a:pt x="504370" y="3015625"/>
                </a:cubicBezTo>
                <a:cubicBezTo>
                  <a:pt x="442615" y="3013617"/>
                  <a:pt x="455531" y="3005845"/>
                  <a:pt x="421644" y="3004997"/>
                </a:cubicBezTo>
                <a:cubicBezTo>
                  <a:pt x="377193" y="3017912"/>
                  <a:pt x="307611" y="2981496"/>
                  <a:pt x="274973" y="2996304"/>
                </a:cubicBezTo>
                <a:lnTo>
                  <a:pt x="116340" y="2982098"/>
                </a:lnTo>
                <a:lnTo>
                  <a:pt x="35300" y="2993836"/>
                </a:lnTo>
                <a:cubicBezTo>
                  <a:pt x="29001" y="2994370"/>
                  <a:pt x="18688" y="2993580"/>
                  <a:pt x="6479" y="2992085"/>
                </a:cubicBezTo>
                <a:lnTo>
                  <a:pt x="0" y="2991123"/>
                </a:lnTo>
                <a:close/>
              </a:path>
            </a:pathLst>
          </a:custGeom>
        </p:spPr>
      </p:pic>
      <p:pic>
        <p:nvPicPr>
          <p:cNvPr id="7" name="Picture 6" descr="A person shaking hands with a person&#10;&#10;Description automatically generated">
            <a:extLst>
              <a:ext uri="{FF2B5EF4-FFF2-40B4-BE49-F238E27FC236}">
                <a16:creationId xmlns:a16="http://schemas.microsoft.com/office/drawing/2014/main" id="{4197AA7D-6597-1B71-E7F4-98E731B3D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4"/>
          <a:stretch/>
        </p:blipFill>
        <p:spPr>
          <a:xfrm>
            <a:off x="-21" y="-3178"/>
            <a:ext cx="6096000" cy="3182262"/>
          </a:xfrm>
          <a:custGeom>
            <a:avLst/>
            <a:gdLst/>
            <a:ahLst/>
            <a:cxnLst/>
            <a:rect l="l" t="t" r="r" b="b"/>
            <a:pathLst>
              <a:path w="6096000" h="3182272">
                <a:moveTo>
                  <a:pt x="0" y="0"/>
                </a:moveTo>
                <a:lnTo>
                  <a:pt x="6096000" y="0"/>
                </a:lnTo>
                <a:lnTo>
                  <a:pt x="6096000" y="2977881"/>
                </a:lnTo>
                <a:lnTo>
                  <a:pt x="6089100" y="2979305"/>
                </a:lnTo>
                <a:cubicBezTo>
                  <a:pt x="6033641" y="2989882"/>
                  <a:pt x="5988719" y="2996128"/>
                  <a:pt x="5963104" y="2993636"/>
                </a:cubicBezTo>
                <a:cubicBezTo>
                  <a:pt x="5792949" y="3029182"/>
                  <a:pt x="5730547" y="3002240"/>
                  <a:pt x="5622676" y="2993454"/>
                </a:cubicBezTo>
                <a:cubicBezTo>
                  <a:pt x="5358705" y="2975083"/>
                  <a:pt x="5242862" y="2994654"/>
                  <a:pt x="5115732" y="2989671"/>
                </a:cubicBezTo>
                <a:cubicBezTo>
                  <a:pt x="4988602" y="2984687"/>
                  <a:pt x="5029567" y="2975639"/>
                  <a:pt x="4859897" y="2963549"/>
                </a:cubicBezTo>
                <a:lnTo>
                  <a:pt x="4391870" y="2926580"/>
                </a:lnTo>
                <a:cubicBezTo>
                  <a:pt x="4327296" y="2956949"/>
                  <a:pt x="4071930" y="2902434"/>
                  <a:pt x="4051327" y="2902384"/>
                </a:cubicBezTo>
                <a:cubicBezTo>
                  <a:pt x="3968352" y="2908170"/>
                  <a:pt x="3882315" y="2886803"/>
                  <a:pt x="3767876" y="2899218"/>
                </a:cubicBezTo>
                <a:cubicBezTo>
                  <a:pt x="3761563" y="2910695"/>
                  <a:pt x="3759706" y="2886579"/>
                  <a:pt x="3607318" y="2887826"/>
                </a:cubicBezTo>
                <a:cubicBezTo>
                  <a:pt x="3517854" y="2911862"/>
                  <a:pt x="3239059" y="2908898"/>
                  <a:pt x="3200813" y="2916134"/>
                </a:cubicBezTo>
                <a:cubicBezTo>
                  <a:pt x="3125330" y="2921689"/>
                  <a:pt x="3104585" y="2900825"/>
                  <a:pt x="3048226" y="2903616"/>
                </a:cubicBezTo>
                <a:cubicBezTo>
                  <a:pt x="3047198" y="2905512"/>
                  <a:pt x="2972947" y="2922104"/>
                  <a:pt x="2930185" y="2925795"/>
                </a:cubicBezTo>
                <a:cubicBezTo>
                  <a:pt x="2887423" y="2929486"/>
                  <a:pt x="2826842" y="2932273"/>
                  <a:pt x="2791651" y="2925762"/>
                </a:cubicBezTo>
                <a:cubicBezTo>
                  <a:pt x="2641026" y="2907373"/>
                  <a:pt x="2577392" y="2897262"/>
                  <a:pt x="2468125" y="2897565"/>
                </a:cubicBezTo>
                <a:cubicBezTo>
                  <a:pt x="2347953" y="2900676"/>
                  <a:pt x="2483169" y="2941985"/>
                  <a:pt x="2308652" y="2926146"/>
                </a:cubicBezTo>
                <a:cubicBezTo>
                  <a:pt x="2305401" y="2936895"/>
                  <a:pt x="2265130" y="2921533"/>
                  <a:pt x="2228153" y="2918475"/>
                </a:cubicBezTo>
                <a:cubicBezTo>
                  <a:pt x="2170686" y="2920724"/>
                  <a:pt x="2206286" y="2945386"/>
                  <a:pt x="2130469" y="2933502"/>
                </a:cubicBezTo>
                <a:lnTo>
                  <a:pt x="2051835" y="2955169"/>
                </a:lnTo>
                <a:cubicBezTo>
                  <a:pt x="2052153" y="2950872"/>
                  <a:pt x="1934201" y="3004193"/>
                  <a:pt x="1910793" y="3004946"/>
                </a:cubicBezTo>
                <a:lnTo>
                  <a:pt x="1758332" y="3027886"/>
                </a:lnTo>
                <a:cubicBezTo>
                  <a:pt x="1709235" y="3044665"/>
                  <a:pt x="1700383" y="3043257"/>
                  <a:pt x="1649704" y="3051307"/>
                </a:cubicBezTo>
                <a:cubicBezTo>
                  <a:pt x="1599024" y="3059359"/>
                  <a:pt x="1520412" y="3098900"/>
                  <a:pt x="1454257" y="3076192"/>
                </a:cubicBezTo>
                <a:cubicBezTo>
                  <a:pt x="1407884" y="3090545"/>
                  <a:pt x="1414359" y="3062092"/>
                  <a:pt x="1323176" y="3081187"/>
                </a:cubicBezTo>
                <a:cubicBezTo>
                  <a:pt x="1269270" y="3084300"/>
                  <a:pt x="1246499" y="3082073"/>
                  <a:pt x="1231798" y="3083652"/>
                </a:cubicBezTo>
                <a:lnTo>
                  <a:pt x="1128386" y="3096270"/>
                </a:lnTo>
                <a:lnTo>
                  <a:pt x="1087572" y="3101257"/>
                </a:lnTo>
                <a:lnTo>
                  <a:pt x="1075937" y="3104255"/>
                </a:lnTo>
                <a:lnTo>
                  <a:pt x="992872" y="3105385"/>
                </a:lnTo>
                <a:cubicBezTo>
                  <a:pt x="955021" y="3105296"/>
                  <a:pt x="904630" y="3125038"/>
                  <a:pt x="891882" y="3122691"/>
                </a:cubicBezTo>
                <a:cubicBezTo>
                  <a:pt x="784087" y="3112356"/>
                  <a:pt x="829281" y="3133000"/>
                  <a:pt x="715888" y="3127380"/>
                </a:cubicBezTo>
                <a:cubicBezTo>
                  <a:pt x="637116" y="3116268"/>
                  <a:pt x="537472" y="3131012"/>
                  <a:pt x="399964" y="3152096"/>
                </a:cubicBezTo>
                <a:lnTo>
                  <a:pt x="310170" y="3146040"/>
                </a:lnTo>
                <a:lnTo>
                  <a:pt x="251771" y="3165636"/>
                </a:lnTo>
                <a:cubicBezTo>
                  <a:pt x="208442" y="3181313"/>
                  <a:pt x="136178" y="3149360"/>
                  <a:pt x="104780" y="3166182"/>
                </a:cubicBezTo>
                <a:cubicBezTo>
                  <a:pt x="55782" y="3185117"/>
                  <a:pt x="29223" y="3184417"/>
                  <a:pt x="8274" y="3178809"/>
                </a:cubicBezTo>
                <a:lnTo>
                  <a:pt x="0" y="317591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8C8B-61FF-8D6C-5045-3769BF55B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707" y="3493827"/>
            <a:ext cx="5813948" cy="285616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We place a high value on open and consistent communication with the nursing staff. facility team, and families to guarantee a smooth transition and continuous comfort care.</a:t>
            </a:r>
          </a:p>
          <a:p>
            <a:pPr marL="0" indent="0">
              <a:buNone/>
            </a:pP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To uphold our high standards, your account liaison will conduct weekly visits to the facility home, and we will perform random quality checks to monitor the care provided by our staff.</a:t>
            </a:r>
          </a:p>
          <a:p>
            <a:pPr marL="0" indent="0">
              <a:buNone/>
            </a:pPr>
            <a:endParaRPr lang="en-NG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3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question mark next to white question marks&#10;&#10;Description automatically generated">
            <a:extLst>
              <a:ext uri="{FF2B5EF4-FFF2-40B4-BE49-F238E27FC236}">
                <a16:creationId xmlns:a16="http://schemas.microsoft.com/office/drawing/2014/main" id="{F372FB51-CE6C-922A-CB59-BE0CEC5F6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83493-F6F2-160B-716A-2629BA7D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Questions?</a:t>
            </a:r>
            <a:endParaRPr lang="en-NG" sz="50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6FC40-9721-2F4D-65FA-D78ADA62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What are the things you like about your current hospice provider and what are the challenges?</a:t>
            </a:r>
          </a:p>
          <a:p>
            <a:pPr marL="0" indent="0">
              <a:buNone/>
            </a:pPr>
            <a:endParaRPr lang="en-N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9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7BB0A52-7B81-4F56-74C7-CA16C12E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A749-CF1E-181F-FC49-AC371924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tx2"/>
                </a:solidFill>
              </a:rPr>
              <a:t>THANK YOU</a:t>
            </a:r>
            <a:endParaRPr lang="en-NG" sz="54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42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C26-BD6E-E4FE-039E-8B3CF4E4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outline</a:t>
            </a:r>
            <a:endParaRPr lang="en-NG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38374-0876-D866-0319-45EF07170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5" r="22884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9AB7D6-01D5-766A-2751-D829CAAB3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724722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856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6DA41-2ED4-99F5-0F23-1FB470CE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/>
              <a:t>Introduction to Our Hospice Care Philosophy</a:t>
            </a:r>
            <a:endParaRPr lang="en-NG" dirty="0"/>
          </a:p>
        </p:txBody>
      </p:sp>
      <p:pic>
        <p:nvPicPr>
          <p:cNvPr id="5" name="Picture 4" descr="Two people holding each other's hands">
            <a:extLst>
              <a:ext uri="{FF2B5EF4-FFF2-40B4-BE49-F238E27FC236}">
                <a16:creationId xmlns:a16="http://schemas.microsoft.com/office/drawing/2014/main" id="{30630C3D-3CB6-87A6-D31B-DF88F067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4" r="3478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858B-0E31-5200-7D89-FDC3A12B3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400" dirty="0"/>
              <a:t>At Family Paramount Hospice, our core mission is to redefine the standards of hospice care, ensuring that the dignity and comfort of our residents are our top priorities. </a:t>
            </a:r>
          </a:p>
          <a:p>
            <a:r>
              <a:rPr lang="en-US" sz="2400" dirty="0"/>
              <a:t>We are dedicated to facilitating a smooth and compassionate transition into hospice care for all involved.</a:t>
            </a:r>
          </a:p>
          <a:p>
            <a:pPr marL="0" indent="0">
              <a:buNone/>
            </a:pPr>
            <a:endParaRPr lang="en-NG" sz="2400" dirty="0"/>
          </a:p>
        </p:txBody>
      </p:sp>
    </p:spTree>
    <p:extLst>
      <p:ext uri="{BB962C8B-B14F-4D97-AF65-F5344CB8AC3E}">
        <p14:creationId xmlns:p14="http://schemas.microsoft.com/office/powerpoint/2010/main" val="336992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pen on a paper&#10;&#10;Description automatically generated">
            <a:extLst>
              <a:ext uri="{FF2B5EF4-FFF2-40B4-BE49-F238E27FC236}">
                <a16:creationId xmlns:a16="http://schemas.microsoft.com/office/drawing/2014/main" id="{CC3B70DF-8139-B7BF-8EE7-47E59EF57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r="3540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642F3-5BAC-7B6E-9487-AFC6CA86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0" i="0" u="none" strike="noStrike" dirty="0">
                <a:effectLst/>
                <a:latin typeface="Arial" panose="020B0604020202020204" pitchFamily="34" charset="0"/>
              </a:rPr>
              <a:t>Our Services</a:t>
            </a:r>
            <a:endParaRPr lang="en-NG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B367-EBD6-C43B-2190-10DE166F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851742"/>
            <a:ext cx="4922519" cy="424656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Pain Management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Medication Administration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Routine Checks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Personal Care (e.g., diaper changes, cleaning)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Emotional and Spiritual Support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2000" b="0" i="0" u="none" strike="noStrike" dirty="0">
                <a:effectLst/>
                <a:latin typeface="Arial" panose="020B0604020202020204" pitchFamily="34" charset="0"/>
              </a:rPr>
              <a:t>Family Counseling</a:t>
            </a:r>
            <a:endParaRPr lang="en-NG" sz="2000" dirty="0"/>
          </a:p>
        </p:txBody>
      </p:sp>
    </p:spTree>
    <p:extLst>
      <p:ext uri="{BB962C8B-B14F-4D97-AF65-F5344CB8AC3E}">
        <p14:creationId xmlns:p14="http://schemas.microsoft.com/office/powerpoint/2010/main" val="159009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C1588-70F0-2A17-AA5E-E8119FA5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Pain Management</a:t>
            </a:r>
            <a:endParaRPr lang="en-NG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DEED-471A-990B-9DAB-07B65B90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2" y="1674535"/>
            <a:ext cx="4619621" cy="135380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We provide effective pain management strategies to ensure our patients are as comfortable as possible. This includes administering pain medication and monitoring for any side effects.</a:t>
            </a:r>
            <a:endParaRPr lang="en-NG" sz="17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D93520-5463-7F6F-37B9-1FFA152BFCF2}"/>
              </a:ext>
            </a:extLst>
          </p:cNvPr>
          <p:cNvSpPr txBox="1">
            <a:spLocks/>
          </p:cNvSpPr>
          <p:nvPr/>
        </p:nvSpPr>
        <p:spPr>
          <a:xfrm>
            <a:off x="838201" y="2878266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yo-NG" dirty="0">
                <a:latin typeface="Arial" panose="020B0604020202020204" pitchFamily="34" charset="0"/>
                <a:cs typeface="Arial" panose="020B0604020202020204" pitchFamily="34" charset="0"/>
              </a:rPr>
              <a:t>Personal Care</a:t>
            </a:r>
            <a:endParaRPr lang="en-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C78700-CEC6-F12B-6E14-89CDFFEF70CB}"/>
              </a:ext>
            </a:extLst>
          </p:cNvPr>
          <p:cNvSpPr txBox="1">
            <a:spLocks/>
          </p:cNvSpPr>
          <p:nvPr/>
        </p:nvSpPr>
        <p:spPr>
          <a:xfrm>
            <a:off x="936521" y="4337745"/>
            <a:ext cx="4619621" cy="135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700" dirty="0">
                <a:latin typeface="Arial" panose="020B0604020202020204" pitchFamily="34" charset="0"/>
              </a:rPr>
              <a:t>Our team assists with personal care activities such as cleaning, changing diapers, and ensuring the patient’s hygiene needs are met.</a:t>
            </a:r>
            <a:endParaRPr lang="en-NG" sz="1700" dirty="0"/>
          </a:p>
        </p:txBody>
      </p:sp>
      <p:pic>
        <p:nvPicPr>
          <p:cNvPr id="11" name="Picture 10" descr="A doctor listening to a patient's heart">
            <a:extLst>
              <a:ext uri="{FF2B5EF4-FFF2-40B4-BE49-F238E27FC236}">
                <a16:creationId xmlns:a16="http://schemas.microsoft.com/office/drawing/2014/main" id="{DF79E381-FBFC-D971-EBE4-415D8957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28" y="670560"/>
            <a:ext cx="5611470" cy="52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C1588-70F0-2A17-AA5E-E8119FA5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3505"/>
            <a:ext cx="5251316" cy="1807305"/>
          </a:xfrm>
        </p:spPr>
        <p:txBody>
          <a:bodyPr>
            <a:normAutofit/>
          </a:bodyPr>
          <a:lstStyle/>
          <a:p>
            <a:r>
              <a:rPr lang="en-US" sz="4400" b="0" i="0" u="none" strike="noStrike" dirty="0">
                <a:effectLst/>
                <a:latin typeface="Arial" panose="020B0604020202020204" pitchFamily="34" charset="0"/>
              </a:rPr>
              <a:t>Emotional Support</a:t>
            </a:r>
            <a:endParaRPr lang="en-NG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DEED-471A-990B-9DAB-07B65B90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521" y="1843355"/>
            <a:ext cx="4619621" cy="135380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We offer emotional and spiritual support to both patients and their families, helping them cope with the challenges of end-of-life care.</a:t>
            </a:r>
            <a:endParaRPr lang="en-NG" sz="17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D93520-5463-7F6F-37B9-1FFA152BFCF2}"/>
              </a:ext>
            </a:extLst>
          </p:cNvPr>
          <p:cNvSpPr txBox="1">
            <a:spLocks/>
          </p:cNvSpPr>
          <p:nvPr/>
        </p:nvSpPr>
        <p:spPr>
          <a:xfrm>
            <a:off x="838201" y="2878266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Family Involvement</a:t>
            </a:r>
            <a:endParaRPr lang="en-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C78700-CEC6-F12B-6E14-89CDFFEF70CB}"/>
              </a:ext>
            </a:extLst>
          </p:cNvPr>
          <p:cNvSpPr txBox="1">
            <a:spLocks/>
          </p:cNvSpPr>
          <p:nvPr/>
        </p:nvSpPr>
        <p:spPr>
          <a:xfrm>
            <a:off x="936521" y="4337745"/>
            <a:ext cx="4619621" cy="135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700" dirty="0">
                <a:latin typeface="Arial" panose="020B0604020202020204" pitchFamily="34" charset="0"/>
              </a:rPr>
              <a:t>We encourage family involvement in the care process, providing them with the support and resources they need to be active participants in their loved one’s care.</a:t>
            </a:r>
            <a:endParaRPr lang="en-NG" sz="1700" dirty="0"/>
          </a:p>
        </p:txBody>
      </p:sp>
      <p:pic>
        <p:nvPicPr>
          <p:cNvPr id="8" name="Picture 7" descr="A young person helping an old person&#10;&#10;Description automatically generated">
            <a:extLst>
              <a:ext uri="{FF2B5EF4-FFF2-40B4-BE49-F238E27FC236}">
                <a16:creationId xmlns:a16="http://schemas.microsoft.com/office/drawing/2014/main" id="{1A44581B-F941-565F-A4D1-422C793DA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44" y="960120"/>
            <a:ext cx="578047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6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B8277-9CDE-4CE6-7E20-023A9BF0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Making Partnership Easier</a:t>
            </a:r>
            <a:endParaRPr lang="en-NG" dirty="0"/>
          </a:p>
        </p:txBody>
      </p:sp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02B22C37-B838-E744-9BB3-D1C12BCE4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4" r="48810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822D-18A0-1AF1-C7DF-0AF00EAFC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1" y="1795558"/>
            <a:ext cx="6781800" cy="3900730"/>
          </a:xfrm>
        </p:spPr>
        <p:txBody>
          <a:bodyPr anchor="t">
            <a:noAutofit/>
          </a:bodyPr>
          <a:lstStyle/>
          <a:p>
            <a:r>
              <a:rPr lang="en-US" sz="2000" dirty="0"/>
              <a:t>Ensuring up to 5 visits per week by a member of our team.</a:t>
            </a:r>
          </a:p>
          <a:p>
            <a:r>
              <a:rPr lang="en-US" sz="2000" dirty="0"/>
              <a:t>In addition, when we get 3-5 patients, we will provide a caregiver to help with our hospice patients for 4 hours 3 days a week.</a:t>
            </a:r>
          </a:p>
          <a:p>
            <a:r>
              <a:rPr lang="en-US" sz="2000" dirty="0"/>
              <a:t> If we have 6 patients and above, we will increase those hours to 8 hours.</a:t>
            </a:r>
          </a:p>
          <a:p>
            <a:r>
              <a:rPr lang="en-US" sz="2000" dirty="0"/>
              <a:t>Binder to documentation and details :Binder to document will be in nurses’ station or patients’ room</a:t>
            </a:r>
          </a:p>
          <a:p>
            <a:pPr lvl="1"/>
            <a:r>
              <a:rPr lang="en-US" sz="2000" dirty="0"/>
              <a:t>⁠Ensuring  prompt and Comprehensive care</a:t>
            </a:r>
          </a:p>
          <a:p>
            <a:pPr lvl="1"/>
            <a:r>
              <a:rPr lang="en-US" sz="2000" dirty="0"/>
              <a:t>Death call Nurse would be out within 2 hours A nurse would be out to evaluate within 24 hours after getting a referral . </a:t>
            </a:r>
          </a:p>
          <a:p>
            <a:pPr lvl="1"/>
            <a:r>
              <a:rPr lang="en-US" sz="2000" dirty="0" err="1"/>
              <a:t>Dme</a:t>
            </a:r>
            <a:r>
              <a:rPr lang="en-US" sz="2000" dirty="0"/>
              <a:t> supplies will be delivered within 24hours .</a:t>
            </a:r>
            <a:endParaRPr lang="en-NG" sz="2000" dirty="0"/>
          </a:p>
        </p:txBody>
      </p:sp>
    </p:spTree>
    <p:extLst>
      <p:ext uri="{BB962C8B-B14F-4D97-AF65-F5344CB8AC3E}">
        <p14:creationId xmlns:p14="http://schemas.microsoft.com/office/powerpoint/2010/main" val="364618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42F3-5BAC-7B6E-9487-AFC6CA86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 b="0" i="0" u="none" strike="noStrike">
                <a:effectLst/>
                <a:latin typeface="Arial" panose="020B0604020202020204" pitchFamily="34" charset="0"/>
              </a:rPr>
              <a:t>Initiating Care Transition Procedures</a:t>
            </a:r>
            <a:endParaRPr lang="en-NG" sz="4000"/>
          </a:p>
        </p:txBody>
      </p:sp>
      <p:pic>
        <p:nvPicPr>
          <p:cNvPr id="5" name="Picture 4" descr="A person holding a stack of binders&#10;&#10;Description automatically generated">
            <a:extLst>
              <a:ext uri="{FF2B5EF4-FFF2-40B4-BE49-F238E27FC236}">
                <a16:creationId xmlns:a16="http://schemas.microsoft.com/office/drawing/2014/main" id="{F0428468-A419-8EF2-B5F0-82826D1C7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5" r="-2" b="3717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B367-EBD6-C43B-2190-10DE166F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To initiate the hospice care process, please fax the patient's face sheet and physician's orders to our office.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effectLst/>
                <a:latin typeface="Arial" panose="020B0604020202020204" pitchFamily="34" charset="0"/>
              </a:rPr>
              <a:t>To assist with this, an account liaison from our team will be present at your facility to manage the faxing of necessary documents and provide additional information as required.</a:t>
            </a:r>
            <a:endParaRPr lang="en-US" sz="1800" b="0">
              <a:effectLst/>
            </a:endParaRPr>
          </a:p>
          <a:p>
            <a:pPr marL="0" indent="0">
              <a:buNone/>
            </a:pPr>
            <a:endParaRPr lang="en-NG" sz="1800"/>
          </a:p>
        </p:txBody>
      </p:sp>
    </p:spTree>
    <p:extLst>
      <p:ext uri="{BB962C8B-B14F-4D97-AF65-F5344CB8AC3E}">
        <p14:creationId xmlns:p14="http://schemas.microsoft.com/office/powerpoint/2010/main" val="192303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C1588-70F0-2A17-AA5E-E8119FA5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b="0" i="0" u="none" strike="noStrike">
                <a:effectLst/>
                <a:latin typeface="Arial" panose="020B0604020202020204" pitchFamily="34" charset="0"/>
              </a:rPr>
              <a:t>Ensuring Prompt and Comprehensive Care</a:t>
            </a:r>
            <a:endParaRPr lang="en-NG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DEED-471A-990B-9DAB-07B65B90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>
                <a:effectLst/>
                <a:latin typeface="Arial" panose="020B0604020202020204" pitchFamily="34" charset="0"/>
              </a:rPr>
              <a:t>We pride ourselves on our swift response, including the immediate delivery of medical supplies and the guarantee that our nursing staff will perform same-day evaluations if a referral comes in before 5pm.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0" i="0" u="none" strike="noStrike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>
                <a:effectLst/>
                <a:latin typeface="Arial" panose="020B0604020202020204" pitchFamily="34" charset="0"/>
              </a:rPr>
              <a:t>Our care extends to frequent visits from our interdisciplinary team, comprising nurses, CNAs, spiritual care providers, social workers, and volunteers, ensuring up to five visits per week. </a:t>
            </a:r>
            <a:endParaRPr lang="en-US" sz="1700" b="0">
              <a:effectLst/>
            </a:endParaRPr>
          </a:p>
          <a:p>
            <a:pPr marL="0" indent="0">
              <a:buNone/>
            </a:pPr>
            <a:br>
              <a:rPr lang="en-US" sz="1700"/>
            </a:br>
            <a:endParaRPr lang="en-NG" sz="1700"/>
          </a:p>
        </p:txBody>
      </p:sp>
      <p:pic>
        <p:nvPicPr>
          <p:cNvPr id="5" name="Picture 4" descr="A doctor wearing gloves and a stethoscope&#10;&#10;Description automatically generated">
            <a:extLst>
              <a:ext uri="{FF2B5EF4-FFF2-40B4-BE49-F238E27FC236}">
                <a16:creationId xmlns:a16="http://schemas.microsoft.com/office/drawing/2014/main" id="{E60D339E-DB2F-8232-81EF-97996A14F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b="816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885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599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outline</vt:lpstr>
      <vt:lpstr>Introduction to Our Hospice Care Philosophy</vt:lpstr>
      <vt:lpstr>Our Services</vt:lpstr>
      <vt:lpstr>Pain Management</vt:lpstr>
      <vt:lpstr>Emotional Support</vt:lpstr>
      <vt:lpstr>Making Partnership Easier</vt:lpstr>
      <vt:lpstr>Initiating Care Transition Procedures</vt:lpstr>
      <vt:lpstr>Ensuring Prompt and Comprehensive Care</vt:lpstr>
      <vt:lpstr>Availability of 24-Hour Support and Physician Collaboration </vt:lpstr>
      <vt:lpstr>Commitment to Ongoing Communication and Quality Assurance 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julie AJ</dc:creator>
  <cp:lastModifiedBy>julie AJ</cp:lastModifiedBy>
  <cp:revision>4</cp:revision>
  <dcterms:created xsi:type="dcterms:W3CDTF">2024-06-26T08:29:14Z</dcterms:created>
  <dcterms:modified xsi:type="dcterms:W3CDTF">2024-09-16T12:53:16Z</dcterms:modified>
</cp:coreProperties>
</file>